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7" r:id="rId2"/>
    <p:sldId id="280" r:id="rId3"/>
    <p:sldId id="281" r:id="rId4"/>
    <p:sldId id="271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33"/>
    <a:srgbClr val="FFCCFF"/>
    <a:srgbClr val="CC99FF"/>
    <a:srgbClr val="000000"/>
    <a:srgbClr val="FF66FF"/>
    <a:srgbClr val="0000FF"/>
    <a:srgbClr val="CC66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14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627485184495418E-2"/>
          <c:y val="5.0340433962067423E-2"/>
          <c:w val="0.92326902746161532"/>
          <c:h val="0.80809366980599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FFBSQ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rgbClr val="66006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Feuil1!$A$2:$A$13</c:f>
              <c:strCache>
                <c:ptCount val="12"/>
                <c:pt idx="0">
                  <c:v>SEPTEMBRE</c:v>
                </c:pt>
                <c:pt idx="1">
                  <c:v>OCTOBRE</c:v>
                </c:pt>
                <c:pt idx="2">
                  <c:v>NOVEMBRE</c:v>
                </c:pt>
                <c:pt idx="3">
                  <c:v>DECEMBRE</c:v>
                </c:pt>
                <c:pt idx="4">
                  <c:v>JANVIER</c:v>
                </c:pt>
                <c:pt idx="5">
                  <c:v>FEVRIER</c:v>
                </c:pt>
                <c:pt idx="6">
                  <c:v>MARS</c:v>
                </c:pt>
                <c:pt idx="7">
                  <c:v>AVRIL</c:v>
                </c:pt>
                <c:pt idx="8">
                  <c:v>MAI</c:v>
                </c:pt>
                <c:pt idx="9">
                  <c:v>JUIN</c:v>
                </c:pt>
                <c:pt idx="10">
                  <c:v>JUILLET</c:v>
                </c:pt>
                <c:pt idx="11">
                  <c:v>AOUT</c:v>
                </c:pt>
              </c:strCache>
            </c:str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168</c:v>
                </c:pt>
                <c:pt idx="1">
                  <c:v>168</c:v>
                </c:pt>
                <c:pt idx="2">
                  <c:v>166</c:v>
                </c:pt>
                <c:pt idx="3">
                  <c:v>161</c:v>
                </c:pt>
                <c:pt idx="4">
                  <c:v>162</c:v>
                </c:pt>
                <c:pt idx="5">
                  <c:v>166</c:v>
                </c:pt>
                <c:pt idx="6">
                  <c:v>166</c:v>
                </c:pt>
                <c:pt idx="7">
                  <c:v>169</c:v>
                </c:pt>
                <c:pt idx="8">
                  <c:v>169</c:v>
                </c:pt>
                <c:pt idx="9">
                  <c:v>170</c:v>
                </c:pt>
                <c:pt idx="10">
                  <c:v>171</c:v>
                </c:pt>
                <c:pt idx="11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B1-4928-9F83-C66350FA1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279168"/>
        <c:axId val="506281088"/>
      </c:barChart>
      <c:catAx>
        <c:axId val="50627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6281088"/>
        <c:crosses val="autoZero"/>
        <c:auto val="1"/>
        <c:lblAlgn val="ctr"/>
        <c:lblOffset val="100"/>
        <c:noMultiLvlLbl val="0"/>
      </c:catAx>
      <c:valAx>
        <c:axId val="506281088"/>
        <c:scaling>
          <c:orientation val="minMax"/>
          <c:max val="210"/>
          <c:min val="13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6279168"/>
        <c:crosses val="autoZero"/>
        <c:crossBetween val="between"/>
        <c:majorUnit val="10"/>
        <c:minorUnit val="5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627512947449138E-2"/>
          <c:y val="5.2838861933352382E-2"/>
          <c:w val="0.92326902746161532"/>
          <c:h val="0.80809366980599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FFBSQ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rgbClr val="66006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Feuil1!$A$2:$A$13</c:f>
              <c:strCache>
                <c:ptCount val="12"/>
                <c:pt idx="0">
                  <c:v>SEPTEMBRE</c:v>
                </c:pt>
                <c:pt idx="1">
                  <c:v>OCTOBRE</c:v>
                </c:pt>
                <c:pt idx="2">
                  <c:v>NOVEMBRE</c:v>
                </c:pt>
                <c:pt idx="3">
                  <c:v>DECEMBRE</c:v>
                </c:pt>
                <c:pt idx="4">
                  <c:v>JANVIER</c:v>
                </c:pt>
                <c:pt idx="5">
                  <c:v>FEVRIER</c:v>
                </c:pt>
                <c:pt idx="6">
                  <c:v>MARS</c:v>
                </c:pt>
                <c:pt idx="7">
                  <c:v>AVRIL</c:v>
                </c:pt>
                <c:pt idx="8">
                  <c:v>MAI</c:v>
                </c:pt>
                <c:pt idx="9">
                  <c:v>JUIN</c:v>
                </c:pt>
                <c:pt idx="10">
                  <c:v>JUILLET</c:v>
                </c:pt>
                <c:pt idx="11">
                  <c:v>AOUT</c:v>
                </c:pt>
              </c:strCache>
            </c:str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165</c:v>
                </c:pt>
                <c:pt idx="1">
                  <c:v>165</c:v>
                </c:pt>
                <c:pt idx="2">
                  <c:v>169</c:v>
                </c:pt>
                <c:pt idx="3">
                  <c:v>176</c:v>
                </c:pt>
                <c:pt idx="4">
                  <c:v>175</c:v>
                </c:pt>
                <c:pt idx="5">
                  <c:v>175</c:v>
                </c:pt>
                <c:pt idx="6">
                  <c:v>175</c:v>
                </c:pt>
                <c:pt idx="7">
                  <c:v>175</c:v>
                </c:pt>
                <c:pt idx="8">
                  <c:v>175</c:v>
                </c:pt>
                <c:pt idx="9">
                  <c:v>168</c:v>
                </c:pt>
                <c:pt idx="10">
                  <c:v>167</c:v>
                </c:pt>
                <c:pt idx="11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B1-4928-9F83-C66350FA1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279168"/>
        <c:axId val="506281088"/>
      </c:barChart>
      <c:catAx>
        <c:axId val="50627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6281088"/>
        <c:crosses val="autoZero"/>
        <c:auto val="1"/>
        <c:lblAlgn val="ctr"/>
        <c:lblOffset val="100"/>
        <c:noMultiLvlLbl val="0"/>
      </c:catAx>
      <c:valAx>
        <c:axId val="506281088"/>
        <c:scaling>
          <c:orientation val="minMax"/>
          <c:max val="210"/>
          <c:min val="13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6279168"/>
        <c:crosses val="autoZero"/>
        <c:crossBetween val="between"/>
        <c:majorUnit val="10"/>
        <c:minorUnit val="5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627512947449138E-2"/>
          <c:y val="5.2838861933352382E-2"/>
          <c:w val="0.92326902746161532"/>
          <c:h val="0.80809366980599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FFBSQ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rgbClr val="66006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Feuil1!$A$2:$A$13</c:f>
              <c:strCache>
                <c:ptCount val="12"/>
                <c:pt idx="0">
                  <c:v>SEPTEMBRE</c:v>
                </c:pt>
                <c:pt idx="1">
                  <c:v>OCTOBRE</c:v>
                </c:pt>
                <c:pt idx="2">
                  <c:v>NOVEMBRE</c:v>
                </c:pt>
                <c:pt idx="3">
                  <c:v>DECEMBRE</c:v>
                </c:pt>
                <c:pt idx="4">
                  <c:v>JANVIER</c:v>
                </c:pt>
                <c:pt idx="5">
                  <c:v>FEVRIER</c:v>
                </c:pt>
                <c:pt idx="6">
                  <c:v>MARS</c:v>
                </c:pt>
                <c:pt idx="7">
                  <c:v>AVRIL</c:v>
                </c:pt>
                <c:pt idx="8">
                  <c:v>MAI</c:v>
                </c:pt>
                <c:pt idx="9">
                  <c:v>JUIN</c:v>
                </c:pt>
                <c:pt idx="10">
                  <c:v>JUILLET</c:v>
                </c:pt>
                <c:pt idx="11">
                  <c:v>AOUT</c:v>
                </c:pt>
              </c:strCache>
            </c:str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156</c:v>
                </c:pt>
                <c:pt idx="1">
                  <c:v>156</c:v>
                </c:pt>
                <c:pt idx="2">
                  <c:v>148</c:v>
                </c:pt>
                <c:pt idx="3">
                  <c:v>157</c:v>
                </c:pt>
                <c:pt idx="4">
                  <c:v>157</c:v>
                </c:pt>
                <c:pt idx="5">
                  <c:v>164</c:v>
                </c:pt>
                <c:pt idx="6">
                  <c:v>164</c:v>
                </c:pt>
                <c:pt idx="7">
                  <c:v>164</c:v>
                </c:pt>
                <c:pt idx="8">
                  <c:v>165</c:v>
                </c:pt>
                <c:pt idx="9">
                  <c:v>165</c:v>
                </c:pt>
                <c:pt idx="10">
                  <c:v>165</c:v>
                </c:pt>
                <c:pt idx="11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B1-4928-9F83-C66350FA1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279168"/>
        <c:axId val="506281088"/>
      </c:barChart>
      <c:catAx>
        <c:axId val="50627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6281088"/>
        <c:crosses val="autoZero"/>
        <c:auto val="1"/>
        <c:lblAlgn val="ctr"/>
        <c:lblOffset val="100"/>
        <c:noMultiLvlLbl val="0"/>
      </c:catAx>
      <c:valAx>
        <c:axId val="506281088"/>
        <c:scaling>
          <c:orientation val="minMax"/>
          <c:max val="210"/>
          <c:min val="13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6279168"/>
        <c:crosses val="autoZero"/>
        <c:crossBetween val="between"/>
        <c:majorUnit val="10"/>
        <c:minorUnit val="5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01885129438554E-2"/>
          <c:y val="2.0616307213025327E-2"/>
          <c:w val="0.96868561608549741"/>
          <c:h val="0.90266865827876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ANZHELIKA</c:v>
                </c:pt>
              </c:strCache>
            </c:strRef>
          </c:tx>
          <c:spPr>
            <a:solidFill>
              <a:srgbClr val="FFCCFF"/>
            </a:solidFill>
            <a:ln w="3175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CFF"/>
              </a:solidFill>
              <a:ln w="31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2C-403F-81F8-B662975586AA}"/>
              </c:ext>
            </c:extLst>
          </c:dPt>
          <c:dPt>
            <c:idx val="1"/>
            <c:invertIfNegative val="0"/>
            <c:bubble3D val="0"/>
            <c:spPr>
              <a:solidFill>
                <a:srgbClr val="FFCCFF"/>
              </a:solidFill>
              <a:ln w="31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320D-49FA-BD68-68941BB6911A}"/>
              </c:ext>
            </c:extLst>
          </c:dPt>
          <c:dPt>
            <c:idx val="2"/>
            <c:invertIfNegative val="0"/>
            <c:bubble3D val="0"/>
            <c:spPr>
              <a:solidFill>
                <a:srgbClr val="FFCCFF"/>
              </a:solidFill>
              <a:ln w="31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AA-4C30-A670-2591E3640D17}"/>
              </c:ext>
            </c:extLst>
          </c:dPt>
          <c:dPt>
            <c:idx val="3"/>
            <c:invertIfNegative val="0"/>
            <c:bubble3D val="0"/>
            <c:spPr>
              <a:solidFill>
                <a:srgbClr val="FFCCFF"/>
              </a:solidFill>
              <a:ln w="31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AA-4C30-A670-2591E3640D17}"/>
              </c:ext>
            </c:extLst>
          </c:dPt>
          <c:dPt>
            <c:idx val="4"/>
            <c:invertIfNegative val="0"/>
            <c:bubble3D val="0"/>
            <c:spPr>
              <a:solidFill>
                <a:srgbClr val="FFCCFF"/>
              </a:solidFill>
              <a:ln w="31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AA-4C30-A670-2591E3640D17}"/>
              </c:ext>
            </c:extLst>
          </c:dPt>
          <c:dPt>
            <c:idx val="5"/>
            <c:invertIfNegative val="0"/>
            <c:bubble3D val="0"/>
            <c:spPr>
              <a:solidFill>
                <a:srgbClr val="FFCCFF"/>
              </a:solidFill>
              <a:ln w="31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AA-4C30-A670-2591E3640D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rgbClr val="66006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Feuil1!$A$2:$A$16</c:f>
              <c:numCache>
                <c:formatCode>General</c:formatCode>
                <c:ptCount val="1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2301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</c:numCache>
            </c:numRef>
          </c:cat>
          <c:val>
            <c:numRef>
              <c:f>Feuil1!$B$2:$B$16</c:f>
              <c:numCache>
                <c:formatCode>General</c:formatCode>
                <c:ptCount val="15"/>
                <c:pt idx="0">
                  <c:v>165</c:v>
                </c:pt>
                <c:pt idx="1">
                  <c:v>167</c:v>
                </c:pt>
                <c:pt idx="2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AA-4C30-A670-2591E3640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279168"/>
        <c:axId val="506281088"/>
      </c:barChart>
      <c:catAx>
        <c:axId val="506279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6281088"/>
        <c:crosses val="autoZero"/>
        <c:auto val="1"/>
        <c:lblAlgn val="ctr"/>
        <c:lblOffset val="100"/>
        <c:noMultiLvlLbl val="1"/>
      </c:catAx>
      <c:valAx>
        <c:axId val="506281088"/>
        <c:scaling>
          <c:orientation val="minMax"/>
          <c:max val="220"/>
          <c:min val="1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06279168"/>
        <c:crosses val="autoZero"/>
        <c:crossBetween val="between"/>
        <c:majorUnit val="10"/>
        <c:minorUnit val="5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 anchor="t" anchorCtr="0"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9C697-E868-4647-AC3A-2880A6AB7D0D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067D8-ECDB-4454-82D3-EE6A27782B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322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7067D8-ECDB-4454-82D3-EE6A27782BA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580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7067D8-ECDB-4454-82D3-EE6A27782BA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66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7067D8-ECDB-4454-82D3-EE6A27782BA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46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7067D8-ECDB-4454-82D3-EE6A27782BA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66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7067D8-ECDB-4454-82D3-EE6A27782BA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27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3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96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8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06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02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4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9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64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13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28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6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258D1-EBB6-4CE0-9231-46232DB99D9F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B46F-A02C-4105-8681-5F82E54502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48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A229A7F3-3EA3-B251-DD47-AD11305720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7696" y="2623066"/>
            <a:ext cx="5056607" cy="3930255"/>
          </a:xfrm>
          <a:prstGeom prst="rect">
            <a:avLst/>
          </a:prstGeom>
        </p:spPr>
      </p:pic>
      <p:sp>
        <p:nvSpPr>
          <p:cNvPr id="13" name="Titre 12">
            <a:extLst>
              <a:ext uri="{FF2B5EF4-FFF2-40B4-BE49-F238E27FC236}">
                <a16:creationId xmlns:a16="http://schemas.microsoft.com/office/drawing/2014/main" id="{3E62EFB7-41C0-98DB-C84E-8BEAF065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786" y="304679"/>
            <a:ext cx="7950429" cy="18940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7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LISTING    F </a:t>
            </a:r>
            <a:r>
              <a:rPr lang="fr-FR" sz="6700" b="1" i="1" dirty="0" err="1">
                <a:solidFill>
                  <a:srgbClr val="C00000"/>
                </a:solidFill>
                <a:latin typeface="Algerian" panose="04020705040A02060702" pitchFamily="82" charset="0"/>
              </a:rPr>
              <a:t>F</a:t>
            </a:r>
            <a:r>
              <a:rPr lang="fr-FR" sz="67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B S Q</a:t>
            </a:r>
            <a:br>
              <a:rPr lang="fr-FR" sz="6000" b="1" i="1" dirty="0">
                <a:solidFill>
                  <a:srgbClr val="C00000"/>
                </a:solidFill>
                <a:latin typeface="Algerian" panose="04020705040A02060702" pitchFamily="82" charset="0"/>
              </a:rPr>
            </a:br>
            <a:br>
              <a:rPr lang="fr-FR" sz="2000" b="1" i="1" dirty="0">
                <a:solidFill>
                  <a:srgbClr val="C00000"/>
                </a:solidFill>
                <a:latin typeface="Algerian" panose="04020705040A02060702" pitchFamily="82" charset="0"/>
              </a:rPr>
            </a:br>
            <a:r>
              <a:rPr lang="fr-FR" sz="6700" b="1" i="1" dirty="0" err="1">
                <a:solidFill>
                  <a:srgbClr val="FFCCFF"/>
                </a:solidFill>
                <a:latin typeface="Algerian" panose="04020705040A02060702" pitchFamily="82" charset="0"/>
              </a:rPr>
              <a:t>divol</a:t>
            </a:r>
            <a:r>
              <a:rPr lang="fr-FR" sz="6700" b="1" i="1" dirty="0">
                <a:solidFill>
                  <a:srgbClr val="FFCCFF"/>
                </a:solidFill>
                <a:latin typeface="Algerian" panose="04020705040A02060702" pitchFamily="82" charset="0"/>
              </a:rPr>
              <a:t>  </a:t>
            </a:r>
            <a:r>
              <a:rPr lang="fr-FR" sz="6700" b="1" i="1" dirty="0" err="1">
                <a:solidFill>
                  <a:srgbClr val="FFCCFF"/>
                </a:solidFill>
                <a:latin typeface="Algerian" panose="04020705040A02060702" pitchFamily="82" charset="0"/>
              </a:rPr>
              <a:t>élodie</a:t>
            </a:r>
            <a:r>
              <a:rPr lang="fr-FR" sz="5400" b="1" i="1" dirty="0">
                <a:solidFill>
                  <a:schemeClr val="bg1">
                    <a:lumMod val="75000"/>
                  </a:schemeClr>
                </a:solidFill>
                <a:latin typeface="Algerian" panose="04020705040A02060702" pitchFamily="82" charset="0"/>
              </a:rPr>
              <a:t>.</a:t>
            </a:r>
            <a:r>
              <a:rPr lang="fr-FR" sz="5400" b="1" i="1" dirty="0"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00A9F33-7EDB-EAC7-BECB-405775CC63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215" y="304678"/>
            <a:ext cx="1975559" cy="189405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C5E0C70-1754-FEE3-3C0D-806E99937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040" y="3429000"/>
            <a:ext cx="1507787" cy="137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C18FE6FD-BC43-405A-E98E-FBBB307176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224" y="304674"/>
            <a:ext cx="1975558" cy="189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14">
            <a:extLst>
              <a:ext uri="{FF2B5EF4-FFF2-40B4-BE49-F238E27FC236}">
                <a16:creationId xmlns:a16="http://schemas.microsoft.com/office/drawing/2014/main" id="{CF633558-5262-26D5-A226-9F280E4101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516978"/>
              </p:ext>
            </p:extLst>
          </p:nvPr>
        </p:nvGraphicFramePr>
        <p:xfrm>
          <a:off x="179884" y="1606247"/>
          <a:ext cx="3857018" cy="5089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086">
                  <a:extLst>
                    <a:ext uri="{9D8B030D-6E8A-4147-A177-3AD203B41FA5}">
                      <a16:colId xmlns:a16="http://schemas.microsoft.com/office/drawing/2014/main" val="2221415891"/>
                    </a:ext>
                  </a:extLst>
                </a:gridCol>
                <a:gridCol w="841774">
                  <a:extLst>
                    <a:ext uri="{9D8B030D-6E8A-4147-A177-3AD203B41FA5}">
                      <a16:colId xmlns:a16="http://schemas.microsoft.com/office/drawing/2014/main" val="2377620068"/>
                    </a:ext>
                  </a:extLst>
                </a:gridCol>
                <a:gridCol w="559009">
                  <a:extLst>
                    <a:ext uri="{9D8B030D-6E8A-4147-A177-3AD203B41FA5}">
                      <a16:colId xmlns:a16="http://schemas.microsoft.com/office/drawing/2014/main" val="3254848322"/>
                    </a:ext>
                  </a:extLst>
                </a:gridCol>
                <a:gridCol w="1099149">
                  <a:extLst>
                    <a:ext uri="{9D8B030D-6E8A-4147-A177-3AD203B41FA5}">
                      <a16:colId xmlns:a16="http://schemas.microsoft.com/office/drawing/2014/main" val="4019151859"/>
                    </a:ext>
                  </a:extLst>
                </a:gridCol>
              </a:tblGrid>
              <a:tr h="308152">
                <a:tc>
                  <a:txBody>
                    <a:bodyPr/>
                    <a:lstStyle/>
                    <a:p>
                      <a:pPr algn="ctr"/>
                      <a:endParaRPr lang="fr-FR" sz="1400" i="1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Quilles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Li.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Moyenne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01547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SEPTEMBRE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12101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72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>
                          <a:solidFill>
                            <a:srgbClr val="660066"/>
                          </a:solidFill>
                        </a:rPr>
                        <a:t>168,07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946337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OCTOBRE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12101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72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>
                          <a:solidFill>
                            <a:srgbClr val="660066"/>
                          </a:solidFill>
                        </a:rPr>
                        <a:t>168,07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68652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NOVEMBRE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10651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64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>
                          <a:solidFill>
                            <a:srgbClr val="660066"/>
                          </a:solidFill>
                        </a:rPr>
                        <a:t>166,42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39810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DECEMBRE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 dirty="0">
                          <a:solidFill>
                            <a:srgbClr val="660066"/>
                          </a:solidFill>
                          <a:effectLst/>
                          <a:latin typeface="Calibri" panose="020F0502020204030204" pitchFamily="34" charset="0"/>
                        </a:rPr>
                        <a:t>8736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 dirty="0">
                          <a:solidFill>
                            <a:srgbClr val="660066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solidFill>
                            <a:srgbClr val="660066"/>
                          </a:solidFill>
                          <a:effectLst/>
                          <a:latin typeface="Calibri" panose="020F0502020204030204" pitchFamily="34" charset="0"/>
                        </a:rPr>
                        <a:t>161,70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89547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JANVIER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9425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58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1" dirty="0">
                          <a:solidFill>
                            <a:srgbClr val="660066"/>
                          </a:solidFill>
                        </a:rPr>
                        <a:t>162,59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06721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FEVRIER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13160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79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1" dirty="0">
                          <a:solidFill>
                            <a:srgbClr val="660066"/>
                          </a:solidFill>
                        </a:rPr>
                        <a:t>166,58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54588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MARS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13160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79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1" dirty="0">
                          <a:solidFill>
                            <a:srgbClr val="660066"/>
                          </a:solidFill>
                        </a:rPr>
                        <a:t>166,58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5476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AVRIL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10029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59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>
                          <a:solidFill>
                            <a:srgbClr val="660066"/>
                          </a:solidFill>
                        </a:rPr>
                        <a:t>169,98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8509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MAI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10029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59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>
                          <a:solidFill>
                            <a:srgbClr val="660066"/>
                          </a:solidFill>
                        </a:rPr>
                        <a:t>169,98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36718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JUIN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9895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1" dirty="0">
                          <a:solidFill>
                            <a:srgbClr val="660066"/>
                          </a:solidFill>
                        </a:rPr>
                        <a:t>58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>
                          <a:solidFill>
                            <a:srgbClr val="660066"/>
                          </a:solidFill>
                        </a:rPr>
                        <a:t>170,60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42100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JUILLET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8057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47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1" dirty="0">
                          <a:solidFill>
                            <a:srgbClr val="660066"/>
                          </a:solidFill>
                        </a:rPr>
                        <a:t>171,43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52569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AOUT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8057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47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1" dirty="0">
                          <a:solidFill>
                            <a:srgbClr val="660066"/>
                          </a:solidFill>
                        </a:rPr>
                        <a:t>171,43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89456"/>
                  </a:ext>
                </a:extLst>
              </a:tr>
            </a:tbl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998DCBB0-3E88-FBCE-5F58-C9E8FD74D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76" y="217209"/>
            <a:ext cx="1561289" cy="127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529A276-0F08-9523-676E-C7ED289DFF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884" y="168682"/>
            <a:ext cx="1454362" cy="1325564"/>
          </a:xfrm>
          <a:prstGeom prst="rect">
            <a:avLst/>
          </a:prstGeom>
        </p:spPr>
      </p:pic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3F396045-F04C-2FFE-D8C5-D691BEBAFED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7592178"/>
              </p:ext>
            </p:extLst>
          </p:nvPr>
        </p:nvGraphicFramePr>
        <p:xfrm>
          <a:off x="4212077" y="1612766"/>
          <a:ext cx="7850222" cy="5083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itre 12">
            <a:extLst>
              <a:ext uri="{FF2B5EF4-FFF2-40B4-BE49-F238E27FC236}">
                <a16:creationId xmlns:a16="http://schemas.microsoft.com/office/drawing/2014/main" id="{9D886B4F-ECDE-293D-0D70-A23B921B21FD}"/>
              </a:ext>
            </a:extLst>
          </p:cNvPr>
          <p:cNvSpPr txBox="1">
            <a:spLocks/>
          </p:cNvSpPr>
          <p:nvPr/>
        </p:nvSpPr>
        <p:spPr>
          <a:xfrm>
            <a:off x="1634246" y="162162"/>
            <a:ext cx="2402655" cy="1325563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Sénior</a:t>
            </a:r>
          </a:p>
        </p:txBody>
      </p:sp>
      <p:sp>
        <p:nvSpPr>
          <p:cNvPr id="9" name="Titre 12">
            <a:extLst>
              <a:ext uri="{FF2B5EF4-FFF2-40B4-BE49-F238E27FC236}">
                <a16:creationId xmlns:a16="http://schemas.microsoft.com/office/drawing/2014/main" id="{D404A7CC-CFB8-8D41-24FE-99EBF832D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3365" y="160412"/>
            <a:ext cx="4683339" cy="13255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fr-FR" sz="24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B . C . A . C .  NIMES</a:t>
            </a:r>
            <a:br>
              <a:rPr lang="fr-FR" sz="4000" b="1" i="1" dirty="0">
                <a:solidFill>
                  <a:srgbClr val="660066"/>
                </a:solidFill>
                <a:latin typeface="Algerian" panose="04020705040A02060702" pitchFamily="82" charset="0"/>
              </a:rPr>
            </a:br>
            <a:r>
              <a:rPr lang="fr-FR" sz="40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2024  -  2025</a:t>
            </a:r>
            <a:r>
              <a:rPr lang="fr-FR" sz="5400" b="1" i="1" dirty="0">
                <a:solidFill>
                  <a:schemeClr val="bg1">
                    <a:lumMod val="75000"/>
                  </a:schemeClr>
                </a:solidFill>
                <a:latin typeface="Algerian" panose="04020705040A02060702" pitchFamily="82" charset="0"/>
              </a:rPr>
              <a:t>.</a:t>
            </a:r>
            <a:r>
              <a:rPr lang="fr-FR" sz="5400" b="1" i="1" dirty="0"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FB36866-D6D9-C851-D28F-E515CBE8E5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704" y="160412"/>
            <a:ext cx="1555412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14">
            <a:extLst>
              <a:ext uri="{FF2B5EF4-FFF2-40B4-BE49-F238E27FC236}">
                <a16:creationId xmlns:a16="http://schemas.microsoft.com/office/drawing/2014/main" id="{CF633558-5262-26D5-A226-9F280E410198}"/>
              </a:ext>
            </a:extLst>
          </p:cNvPr>
          <p:cNvGraphicFramePr>
            <a:graphicFrameLocks/>
          </p:cNvGraphicFramePr>
          <p:nvPr/>
        </p:nvGraphicFramePr>
        <p:xfrm>
          <a:off x="179884" y="1606247"/>
          <a:ext cx="3857018" cy="5089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086">
                  <a:extLst>
                    <a:ext uri="{9D8B030D-6E8A-4147-A177-3AD203B41FA5}">
                      <a16:colId xmlns:a16="http://schemas.microsoft.com/office/drawing/2014/main" val="2221415891"/>
                    </a:ext>
                  </a:extLst>
                </a:gridCol>
                <a:gridCol w="841774">
                  <a:extLst>
                    <a:ext uri="{9D8B030D-6E8A-4147-A177-3AD203B41FA5}">
                      <a16:colId xmlns:a16="http://schemas.microsoft.com/office/drawing/2014/main" val="2377620068"/>
                    </a:ext>
                  </a:extLst>
                </a:gridCol>
                <a:gridCol w="559009">
                  <a:extLst>
                    <a:ext uri="{9D8B030D-6E8A-4147-A177-3AD203B41FA5}">
                      <a16:colId xmlns:a16="http://schemas.microsoft.com/office/drawing/2014/main" val="3254848322"/>
                    </a:ext>
                  </a:extLst>
                </a:gridCol>
                <a:gridCol w="1099149">
                  <a:extLst>
                    <a:ext uri="{9D8B030D-6E8A-4147-A177-3AD203B41FA5}">
                      <a16:colId xmlns:a16="http://schemas.microsoft.com/office/drawing/2014/main" val="4019151859"/>
                    </a:ext>
                  </a:extLst>
                </a:gridCol>
              </a:tblGrid>
              <a:tr h="308152">
                <a:tc>
                  <a:txBody>
                    <a:bodyPr/>
                    <a:lstStyle/>
                    <a:p>
                      <a:pPr algn="ctr"/>
                      <a:endParaRPr lang="fr-FR" sz="1400" i="1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Quilles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Li.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Moyenne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01547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SEPTEMBRE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3474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165,43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946337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OCTOBRE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3474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165,43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68652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NOVEMBRE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4924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29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169,79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39810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DECEMBRE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6867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39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176,00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89547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JANVIER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8229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47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175,00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06721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FEVRIER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7037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175,90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54588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MARS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7037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175,90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5476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AVRIL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7037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175,90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8509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MAI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7037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175,90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36718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JUIN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10263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61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168,25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42100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JUILLET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11052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66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167,40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52569"/>
                  </a:ext>
                </a:extLst>
              </a:tr>
              <a:tr h="398453">
                <a:tc>
                  <a:txBody>
                    <a:bodyPr/>
                    <a:lstStyle/>
                    <a:p>
                      <a:r>
                        <a:rPr lang="fr-FR" i="1" dirty="0"/>
                        <a:t>AOUT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11052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/>
                        <a:t>66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/>
                        <a:t>167,40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89456"/>
                  </a:ext>
                </a:extLst>
              </a:tr>
            </a:tbl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998DCBB0-3E88-FBCE-5F58-C9E8FD74D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76" y="217209"/>
            <a:ext cx="1561289" cy="127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529A276-0F08-9523-676E-C7ED289DFF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884" y="168682"/>
            <a:ext cx="1454362" cy="1325564"/>
          </a:xfrm>
          <a:prstGeom prst="rect">
            <a:avLst/>
          </a:prstGeom>
        </p:spPr>
      </p:pic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3F396045-F04C-2FFE-D8C5-D691BEBAFED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7131932"/>
              </p:ext>
            </p:extLst>
          </p:nvPr>
        </p:nvGraphicFramePr>
        <p:xfrm>
          <a:off x="4212077" y="1612766"/>
          <a:ext cx="7850222" cy="5083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itre 12">
            <a:extLst>
              <a:ext uri="{FF2B5EF4-FFF2-40B4-BE49-F238E27FC236}">
                <a16:creationId xmlns:a16="http://schemas.microsoft.com/office/drawing/2014/main" id="{9D886B4F-ECDE-293D-0D70-A23B921B21FD}"/>
              </a:ext>
            </a:extLst>
          </p:cNvPr>
          <p:cNvSpPr txBox="1">
            <a:spLocks/>
          </p:cNvSpPr>
          <p:nvPr/>
        </p:nvSpPr>
        <p:spPr>
          <a:xfrm>
            <a:off x="1634246" y="162162"/>
            <a:ext cx="2402655" cy="1325563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Sénior</a:t>
            </a:r>
          </a:p>
        </p:txBody>
      </p:sp>
      <p:sp>
        <p:nvSpPr>
          <p:cNvPr id="9" name="Titre 12">
            <a:extLst>
              <a:ext uri="{FF2B5EF4-FFF2-40B4-BE49-F238E27FC236}">
                <a16:creationId xmlns:a16="http://schemas.microsoft.com/office/drawing/2014/main" id="{D404A7CC-CFB8-8D41-24FE-99EBF832D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3365" y="160412"/>
            <a:ext cx="4683339" cy="13255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fr-FR" sz="24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B . C . A . C .  NIMES</a:t>
            </a:r>
            <a:br>
              <a:rPr lang="fr-FR" sz="4000" b="1" i="1" dirty="0">
                <a:solidFill>
                  <a:srgbClr val="660066"/>
                </a:solidFill>
                <a:latin typeface="Algerian" panose="04020705040A02060702" pitchFamily="82" charset="0"/>
              </a:rPr>
            </a:br>
            <a:r>
              <a:rPr lang="fr-FR" sz="40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2023  -  2024</a:t>
            </a:r>
            <a:r>
              <a:rPr lang="fr-FR" sz="5400" b="1" i="1" dirty="0">
                <a:solidFill>
                  <a:schemeClr val="bg1">
                    <a:lumMod val="75000"/>
                  </a:schemeClr>
                </a:solidFill>
                <a:latin typeface="Algerian" panose="04020705040A02060702" pitchFamily="82" charset="0"/>
              </a:rPr>
              <a:t>.</a:t>
            </a:r>
            <a:r>
              <a:rPr lang="fr-FR" sz="5400" b="1" i="1" dirty="0"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FB36866-D6D9-C851-D28F-E515CBE8E5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704" y="160412"/>
            <a:ext cx="1555412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839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14">
            <a:extLst>
              <a:ext uri="{FF2B5EF4-FFF2-40B4-BE49-F238E27FC236}">
                <a16:creationId xmlns:a16="http://schemas.microsoft.com/office/drawing/2014/main" id="{CF633558-5262-26D5-A226-9F280E4101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961001"/>
              </p:ext>
            </p:extLst>
          </p:nvPr>
        </p:nvGraphicFramePr>
        <p:xfrm>
          <a:off x="179884" y="1606248"/>
          <a:ext cx="3857017" cy="508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542">
                  <a:extLst>
                    <a:ext uri="{9D8B030D-6E8A-4147-A177-3AD203B41FA5}">
                      <a16:colId xmlns:a16="http://schemas.microsoft.com/office/drawing/2014/main" val="2221415891"/>
                    </a:ext>
                  </a:extLst>
                </a:gridCol>
                <a:gridCol w="727213">
                  <a:extLst>
                    <a:ext uri="{9D8B030D-6E8A-4147-A177-3AD203B41FA5}">
                      <a16:colId xmlns:a16="http://schemas.microsoft.com/office/drawing/2014/main" val="2377620068"/>
                    </a:ext>
                  </a:extLst>
                </a:gridCol>
                <a:gridCol w="591071">
                  <a:extLst>
                    <a:ext uri="{9D8B030D-6E8A-4147-A177-3AD203B41FA5}">
                      <a16:colId xmlns:a16="http://schemas.microsoft.com/office/drawing/2014/main" val="3254848322"/>
                    </a:ext>
                  </a:extLst>
                </a:gridCol>
                <a:gridCol w="1162191">
                  <a:extLst>
                    <a:ext uri="{9D8B030D-6E8A-4147-A177-3AD203B41FA5}">
                      <a16:colId xmlns:a16="http://schemas.microsoft.com/office/drawing/2014/main" val="4019151859"/>
                    </a:ext>
                  </a:extLst>
                </a:gridCol>
              </a:tblGrid>
              <a:tr h="319372">
                <a:tc>
                  <a:txBody>
                    <a:bodyPr/>
                    <a:lstStyle/>
                    <a:p>
                      <a:pPr algn="ctr"/>
                      <a:endParaRPr lang="fr-FR" sz="1400" i="1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Quilles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Li.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rgbClr val="660066"/>
                          </a:solidFill>
                        </a:rPr>
                        <a:t>Moyenne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01547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SEPTEMBRE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i="1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i="1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156,75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946337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OCTOBRE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1881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156,70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68652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NOVEMBRE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1042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148,80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39810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DECEMBRE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1105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157,86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89547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JANVIER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1105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157,86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06721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FEVRIER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2297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164,07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54588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MARS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2297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164,07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5476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AVRIL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2297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164,07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8509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MAI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3474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165,43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36718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JUIN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3474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165,43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42100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JUILLET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3474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165,43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52569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r>
                        <a:rPr lang="fr-FR" i="1" dirty="0"/>
                        <a:t>AOUT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3474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1" dirty="0">
                          <a:solidFill>
                            <a:srgbClr val="660066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dirty="0">
                          <a:solidFill>
                            <a:srgbClr val="660066"/>
                          </a:solidFill>
                        </a:rPr>
                        <a:t>165,43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89456"/>
                  </a:ext>
                </a:extLst>
              </a:tr>
            </a:tbl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998DCBB0-3E88-FBCE-5F58-C9E8FD74D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76" y="217209"/>
            <a:ext cx="1561289" cy="127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529A276-0F08-9523-676E-C7ED289DFF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884" y="168682"/>
            <a:ext cx="1454362" cy="1325564"/>
          </a:xfrm>
          <a:prstGeom prst="rect">
            <a:avLst/>
          </a:prstGeom>
        </p:spPr>
      </p:pic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3F396045-F04C-2FFE-D8C5-D691BEBAFED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212077" y="1612766"/>
          <a:ext cx="7850222" cy="5083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itre 12">
            <a:extLst>
              <a:ext uri="{FF2B5EF4-FFF2-40B4-BE49-F238E27FC236}">
                <a16:creationId xmlns:a16="http://schemas.microsoft.com/office/drawing/2014/main" id="{5BF0C140-DCF4-15BF-A14E-AB9A83FFD047}"/>
              </a:ext>
            </a:extLst>
          </p:cNvPr>
          <p:cNvSpPr txBox="1">
            <a:spLocks/>
          </p:cNvSpPr>
          <p:nvPr/>
        </p:nvSpPr>
        <p:spPr>
          <a:xfrm>
            <a:off x="1634246" y="162162"/>
            <a:ext cx="2402655" cy="1325563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Sénior</a:t>
            </a:r>
          </a:p>
        </p:txBody>
      </p:sp>
      <p:sp>
        <p:nvSpPr>
          <p:cNvPr id="6" name="Titre 12">
            <a:extLst>
              <a:ext uri="{FF2B5EF4-FFF2-40B4-BE49-F238E27FC236}">
                <a16:creationId xmlns:a16="http://schemas.microsoft.com/office/drawing/2014/main" id="{4873AA81-016C-C55E-225C-57DB4719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3365" y="160412"/>
            <a:ext cx="4683339" cy="13255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fr-FR" sz="24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B . C . A . C .  NIMES</a:t>
            </a:r>
            <a:br>
              <a:rPr lang="fr-FR" sz="4000" b="1" i="1" dirty="0">
                <a:solidFill>
                  <a:srgbClr val="660066"/>
                </a:solidFill>
                <a:latin typeface="Algerian" panose="04020705040A02060702" pitchFamily="82" charset="0"/>
              </a:rPr>
            </a:br>
            <a:r>
              <a:rPr lang="fr-FR" sz="4000" b="1" i="1" dirty="0">
                <a:solidFill>
                  <a:srgbClr val="660066"/>
                </a:solidFill>
                <a:latin typeface="Algerian" panose="04020705040A02060702" pitchFamily="82" charset="0"/>
              </a:rPr>
              <a:t>2022  -  2023</a:t>
            </a:r>
            <a:r>
              <a:rPr lang="fr-FR" sz="5400" b="1" i="1" dirty="0">
                <a:solidFill>
                  <a:schemeClr val="bg1">
                    <a:lumMod val="75000"/>
                  </a:schemeClr>
                </a:solidFill>
                <a:latin typeface="Algerian" panose="04020705040A02060702" pitchFamily="82" charset="0"/>
              </a:rPr>
              <a:t>.</a:t>
            </a:r>
            <a:r>
              <a:rPr lang="fr-FR" sz="5400" b="1" i="1" dirty="0"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D066546-91C7-C1DE-A8DF-5C2A866237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704" y="160412"/>
            <a:ext cx="1555412" cy="132556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C0027B3-B6B4-5064-8E6F-5DE007757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2034" y="1138593"/>
            <a:ext cx="1146526" cy="37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fr-FR" altLang="fr-FR" sz="20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 F </a:t>
            </a:r>
            <a:r>
              <a:rPr kumimoji="0" lang="fr-FR" altLang="fr-FR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</a:t>
            </a:r>
            <a:r>
              <a:rPr kumimoji="0" lang="fr-FR" altLang="fr-FR" sz="20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420914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>
            <a:extLst>
              <a:ext uri="{FF2B5EF4-FFF2-40B4-BE49-F238E27FC236}">
                <a16:creationId xmlns:a16="http://schemas.microsoft.com/office/drawing/2014/main" id="{3E62EFB7-41C0-98DB-C84E-8BEAF065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01" y="-106443"/>
            <a:ext cx="11932597" cy="1325563"/>
          </a:xfrm>
        </p:spPr>
        <p:txBody>
          <a:bodyPr>
            <a:normAutofit/>
          </a:bodyPr>
          <a:lstStyle/>
          <a:p>
            <a:pPr algn="ctr"/>
            <a:r>
              <a:rPr lang="fr-FR" sz="5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MOYENNE    F </a:t>
            </a:r>
            <a:r>
              <a:rPr lang="fr-FR" sz="5400" b="1" i="1" dirty="0" err="1">
                <a:solidFill>
                  <a:srgbClr val="C00000"/>
                </a:solidFill>
                <a:latin typeface="Algerian" panose="04020705040A02060702" pitchFamily="82" charset="0"/>
              </a:rPr>
              <a:t>F</a:t>
            </a:r>
            <a:r>
              <a:rPr lang="fr-FR" sz="5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B S Q</a:t>
            </a:r>
            <a:endParaRPr lang="fr-FR" sz="5400" b="1" i="1" dirty="0">
              <a:latin typeface="Algerian" panose="04020705040A02060702" pitchFamily="82" charset="0"/>
            </a:endParaRPr>
          </a:p>
        </p:txBody>
      </p:sp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D9133876-4FFA-FDB5-4937-3393D900FA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884867"/>
              </p:ext>
            </p:extLst>
          </p:nvPr>
        </p:nvGraphicFramePr>
        <p:xfrm>
          <a:off x="0" y="1168137"/>
          <a:ext cx="12192001" cy="568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017343CA-F87B-F338-5DC0-70241F1A3F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704" y="160413"/>
            <a:ext cx="1555412" cy="93881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2D61F3B-0872-56F2-4D91-FB6645731F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84" y="160413"/>
            <a:ext cx="1555412" cy="93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9969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2706</TotalTime>
  <Words>226</Words>
  <Application>Microsoft Office PowerPoint</Application>
  <PresentationFormat>Grand écran</PresentationFormat>
  <Paragraphs>165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Thème Office</vt:lpstr>
      <vt:lpstr>LISTING    F F B S Q  divol  élodie. </vt:lpstr>
      <vt:lpstr>B . C . A . C .  NIMES 2024  -  2025. </vt:lpstr>
      <vt:lpstr>B . C . A . C .  NIMES 2023  -  2024. </vt:lpstr>
      <vt:lpstr>B . C . A . C .  NIMES 2022  -  2023. </vt:lpstr>
      <vt:lpstr>MOYENNE    F F B S Q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DIVOL</dc:creator>
  <cp:lastModifiedBy>frederic DIVOL</cp:lastModifiedBy>
  <cp:revision>68</cp:revision>
  <dcterms:created xsi:type="dcterms:W3CDTF">2022-08-05T18:16:57Z</dcterms:created>
  <dcterms:modified xsi:type="dcterms:W3CDTF">2025-08-14T21:33:38Z</dcterms:modified>
</cp:coreProperties>
</file>